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6" r:id="rId27"/>
    <p:sldId id="284" r:id="rId28"/>
    <p:sldId id="285" r:id="rId29"/>
    <p:sldId id="294" r:id="rId30"/>
    <p:sldId id="295" r:id="rId31"/>
    <p:sldId id="287" r:id="rId32"/>
    <p:sldId id="288" r:id="rId33"/>
    <p:sldId id="290" r:id="rId34"/>
    <p:sldId id="292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7B37E8-55F8-F142-A20F-C30D22CCA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67"/>
            <p14:sldId id="268"/>
            <p14:sldId id="270"/>
            <p14:sldId id="269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6"/>
            <p14:sldId id="284"/>
            <p14:sldId id="285"/>
            <p14:sldId id="294"/>
            <p14:sldId id="295"/>
            <p14:sldId id="287"/>
            <p14:sldId id="288"/>
            <p14:sldId id="290"/>
            <p14:sldId id="292"/>
            <p14:sldId id="293"/>
          </p14:sldIdLst>
        </p14:section>
        <p14:section name="Untitled Section" id="{C3BFA97F-B244-7D4E-B271-27DF603363B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52"/>
    <p:restoredTop sz="94580"/>
  </p:normalViewPr>
  <p:slideViewPr>
    <p:cSldViewPr snapToGrid="0" snapToObjects="1">
      <p:cViewPr>
        <p:scale>
          <a:sx n="98" d="100"/>
          <a:sy n="98" d="100"/>
        </p:scale>
        <p:origin x="1808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22.png>
</file>

<file path=ppt/media/image25.png>
</file>

<file path=ppt/media/image27.tiff>
</file>

<file path=ppt/media/image28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BAE0B-C6E5-3F4C-9A6C-E54D04EA845A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95435-5478-1442-8440-3CB3B2EFB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4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95435-5478-1442-8440-3CB3B2EFB5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9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3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2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7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29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6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9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7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3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4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8246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1213" y="5125453"/>
            <a:ext cx="605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</a:t>
            </a:r>
            <a:r>
              <a:rPr lang="en-US" dirty="0"/>
              <a:t>s</a:t>
            </a:r>
            <a:r>
              <a:rPr lang="en-US" dirty="0" smtClean="0"/>
              <a:t>lides adapted from Dan </a:t>
            </a:r>
            <a:r>
              <a:rPr lang="en-US" dirty="0" err="1" smtClean="0"/>
              <a:t>Jurfasky</a:t>
            </a:r>
            <a:r>
              <a:rPr lang="en-US" dirty="0" smtClean="0"/>
              <a:t> and Brendan O’Connor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4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72736"/>
          </a:xfrm>
        </p:spPr>
        <p:txBody>
          <a:bodyPr/>
          <a:lstStyle/>
          <a:p>
            <a:r>
              <a:rPr lang="en-US" smtClean="0"/>
              <a:t>Compute </a:t>
            </a:r>
            <a:r>
              <a:rPr lang="en-US" dirty="0" smtClean="0"/>
              <a:t>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272937"/>
            <a:ext cx="2413000" cy="14097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842658"/>
            <a:ext cx="8229600" cy="672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Compute the logistic function: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50" y="4675415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6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Logistic 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50" y="1382124"/>
            <a:ext cx="6096000" cy="406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446124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13218"/>
            <a:ext cx="8229600" cy="1482634"/>
          </a:xfrm>
        </p:spPr>
        <p:txBody>
          <a:bodyPr/>
          <a:lstStyle/>
          <a:p>
            <a:r>
              <a:rPr lang="en-US" dirty="0" smtClean="0"/>
              <a:t>Intuition: weighted sum of features</a:t>
            </a:r>
          </a:p>
          <a:p>
            <a:r>
              <a:rPr lang="en-US" dirty="0" smtClean="0"/>
              <a:t>All Linear models have this 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436766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4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257300"/>
            <a:ext cx="5791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Q: what are the features?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Q: what are the weights?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6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49846"/>
            <a:ext cx="77724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3298054"/>
            <a:ext cx="87884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33" y="5036202"/>
            <a:ext cx="8459651" cy="73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1789611" y="3827417"/>
            <a:ext cx="5603966" cy="1554480"/>
          </a:xfrm>
          <a:prstGeom prst="wedgeRoundRectCallout">
            <a:avLst>
              <a:gd name="adj1" fmla="val 18228"/>
              <a:gd name="adj2" fmla="val -104464"/>
              <a:gd name="adj3" fmla="val 16667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both Naïve Bayes and Logistic Regression we Compute The Dot Product!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58430"/>
            <a:ext cx="8412480" cy="7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3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vs.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compute the dot product</a:t>
            </a:r>
          </a:p>
          <a:p>
            <a:endParaRPr lang="en-US" dirty="0"/>
          </a:p>
          <a:p>
            <a:r>
              <a:rPr lang="en-US" dirty="0" smtClean="0"/>
              <a:t>NB: sum of log probabilities</a:t>
            </a:r>
          </a:p>
          <a:p>
            <a:endParaRPr lang="en-US" dirty="0"/>
          </a:p>
          <a:p>
            <a:r>
              <a:rPr lang="en-US" dirty="0" smtClean="0"/>
              <a:t>LR: logistic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2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NB vs. LR:</a:t>
            </a:r>
            <a:br>
              <a:rPr lang="en-US" dirty="0" smtClean="0"/>
            </a:br>
            <a:r>
              <a:rPr lang="en-US" dirty="0" smtClean="0"/>
              <a:t>Parameter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Learn conditional probabilities </a:t>
            </a:r>
            <a:r>
              <a:rPr lang="en-US" b="1" dirty="0" smtClean="0"/>
              <a:t>independently</a:t>
            </a:r>
            <a:r>
              <a:rPr lang="en-US" dirty="0" smtClean="0"/>
              <a:t> by counting</a:t>
            </a:r>
          </a:p>
          <a:p>
            <a:endParaRPr lang="en-US" dirty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dirty="0" smtClean="0"/>
              <a:t>Learn weights </a:t>
            </a:r>
            <a:r>
              <a:rPr lang="en-US" b="1" dirty="0" smtClean="0"/>
              <a:t>jointly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LR: Learning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Given: a set of feature vectors and labels</a:t>
            </a:r>
          </a:p>
          <a:p>
            <a:endParaRPr lang="en-US" dirty="0" smtClean="0"/>
          </a:p>
          <a:p>
            <a:r>
              <a:rPr lang="en-US" dirty="0" smtClean="0"/>
              <a:t>Goal: learn the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5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00646"/>
          </a:xfrm>
        </p:spPr>
        <p:txBody>
          <a:bodyPr/>
          <a:lstStyle/>
          <a:p>
            <a:r>
              <a:rPr lang="en-US" dirty="0" smtClean="0"/>
              <a:t>Bag of words (order independent)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Features are assumed independent given class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3863181"/>
            <a:ext cx="7289800" cy="4699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95154" y="5117532"/>
            <a:ext cx="4315098" cy="799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Q: Is this really true?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Weights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1" y="2452007"/>
            <a:ext cx="5422900" cy="247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00" y="2452007"/>
            <a:ext cx="1016000" cy="24765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06347" y="3107174"/>
            <a:ext cx="1603404" cy="369332"/>
            <a:chOff x="206347" y="3107174"/>
            <a:chExt cx="1603404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326426" y="3291840"/>
              <a:ext cx="483325" cy="0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06347" y="3107174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Document</a:t>
              </a:r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69923" y="1563971"/>
            <a:ext cx="902555" cy="888036"/>
            <a:chOff x="4069923" y="1563971"/>
            <a:chExt cx="902555" cy="88803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521201" y="193330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069923" y="1563971"/>
              <a:ext cx="902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Feature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735593" y="1538591"/>
            <a:ext cx="772969" cy="888036"/>
            <a:chOff x="7735593" y="1538591"/>
            <a:chExt cx="772969" cy="888036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8122078" y="190792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735593" y="1538591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L</a:t>
              </a:r>
              <a:r>
                <a:rPr lang="en-US" smtClean="0"/>
                <a:t>abels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5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parameters should we choose?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20439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right value for the weights?</a:t>
            </a:r>
          </a:p>
          <a:p>
            <a:endParaRPr lang="en-US" dirty="0" smtClean="0"/>
          </a:p>
          <a:p>
            <a:r>
              <a:rPr lang="en-US" dirty="0" smtClean="0"/>
              <a:t>Maximum Likelihood Principle:</a:t>
            </a:r>
          </a:p>
          <a:p>
            <a:pPr lvl="1"/>
            <a:r>
              <a:rPr lang="en-US" dirty="0" smtClean="0"/>
              <a:t>Pick the parameters that maximize the probability of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7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994"/>
            <a:ext cx="9144000" cy="45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2592660"/>
            <a:ext cx="5842000" cy="990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00" y="3491820"/>
            <a:ext cx="7442200" cy="1384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50" y="5383530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0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507060"/>
            <a:ext cx="8763000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47999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3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8194" y="1600202"/>
            <a:ext cx="8647612" cy="2383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600201"/>
            <a:ext cx="8556171" cy="132588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Loop While not converged: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For all features </a:t>
            </a:r>
            <a:r>
              <a:rPr lang="en-US" b="1" dirty="0" smtClean="0"/>
              <a:t>j</a:t>
            </a:r>
            <a:r>
              <a:rPr lang="en-US" dirty="0" smtClean="0"/>
              <a:t>, compute and add derivatives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10" y="2769326"/>
            <a:ext cx="5092700" cy="1092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4166422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Training set log-likelihood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2" y="4245113"/>
            <a:ext cx="952500" cy="469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72" y="4998838"/>
            <a:ext cx="4470400" cy="11049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4572000" y="5224513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Gradient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78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417638"/>
            <a:ext cx="6629400" cy="509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600" y="1303338"/>
            <a:ext cx="65278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5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2832100"/>
            <a:ext cx="41783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assuming conditional independence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Correlated features -&gt; double counting evidence</a:t>
            </a:r>
          </a:p>
          <a:p>
            <a:pPr lvl="1"/>
            <a:r>
              <a:rPr lang="en-US" dirty="0" smtClean="0"/>
              <a:t>Parameters are estimated independently</a:t>
            </a:r>
          </a:p>
          <a:p>
            <a:pPr lvl="1"/>
            <a:endParaRPr lang="en-US" dirty="0"/>
          </a:p>
          <a:p>
            <a:r>
              <a:rPr lang="en-US" dirty="0" smtClean="0"/>
              <a:t>This can hurt classifier accuracy and calibration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9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Doesn’t assume conditional independence of features</a:t>
            </a:r>
          </a:p>
          <a:p>
            <a:pPr lvl="1"/>
            <a:r>
              <a:rPr lang="en-US" dirty="0" smtClean="0"/>
              <a:t>Better calibrated probabilities</a:t>
            </a:r>
          </a:p>
          <a:p>
            <a:pPr lvl="1"/>
            <a:r>
              <a:rPr lang="en-US" dirty="0" smtClean="0"/>
              <a:t>Can handle highly correlated overlapping features</a:t>
            </a:r>
          </a:p>
          <a:p>
            <a:pPr lvl="1"/>
            <a:endParaRPr lang="en-US" dirty="0"/>
          </a:p>
          <a:p>
            <a:r>
              <a:rPr lang="en-US" dirty="0" smtClean="0"/>
              <a:t>NB is faster to train, less likely to </a:t>
            </a:r>
            <a:r>
              <a:rPr lang="en-US" dirty="0" err="1" smtClean="0"/>
              <a:t>overfit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&amp;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are 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Training is different:</a:t>
            </a:r>
          </a:p>
          <a:p>
            <a:pPr lvl="1"/>
            <a:r>
              <a:rPr lang="en-US" dirty="0" smtClean="0"/>
              <a:t>NB: weights are trained independently</a:t>
            </a:r>
          </a:p>
          <a:p>
            <a:pPr lvl="1"/>
            <a:r>
              <a:rPr lang="en-US" dirty="0" smtClean="0"/>
              <a:t>LR: weights trained jointly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8" y="1417638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2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129" y="1417638"/>
            <a:ext cx="4671353" cy="518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Algorithm is 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8194" y="2880361"/>
            <a:ext cx="8647612" cy="37163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39635" y="2880362"/>
            <a:ext cx="8556171" cy="302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/>
              <a:t>Initalize</a:t>
            </a:r>
            <a:r>
              <a:rPr lang="en-US" dirty="0" smtClean="0"/>
              <a:t> weight vector w = 0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Loop for </a:t>
            </a:r>
            <a:r>
              <a:rPr lang="en-US" dirty="0"/>
              <a:t>K</a:t>
            </a:r>
            <a:r>
              <a:rPr lang="en-US" dirty="0" smtClean="0"/>
              <a:t> iterations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	Loop For all training examples </a:t>
            </a:r>
            <a:r>
              <a:rPr lang="en-US" dirty="0" err="1" smtClean="0"/>
              <a:t>x_i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/>
              <a:t>	</a:t>
            </a:r>
            <a:r>
              <a:rPr lang="en-US" dirty="0" smtClean="0"/>
              <a:t>	if sign(w * </a:t>
            </a:r>
            <a:r>
              <a:rPr lang="en-US" dirty="0" err="1" smtClean="0"/>
              <a:t>x_i</a:t>
            </a:r>
            <a:r>
              <a:rPr lang="en-US" dirty="0" smtClean="0"/>
              <a:t>) != </a:t>
            </a:r>
            <a:r>
              <a:rPr lang="en-US" dirty="0" err="1" smtClean="0"/>
              <a:t>y_i</a:t>
            </a: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/>
              <a:t>	</a:t>
            </a:r>
            <a:r>
              <a:rPr lang="en-US" dirty="0" smtClean="0"/>
              <a:t>		w += (</a:t>
            </a:r>
            <a:r>
              <a:rPr lang="en-US" dirty="0" err="1" smtClean="0"/>
              <a:t>y_i</a:t>
            </a:r>
            <a:r>
              <a:rPr lang="en-US" dirty="0" smtClean="0"/>
              <a:t> - sign(w * </a:t>
            </a:r>
            <a:r>
              <a:rPr lang="en-US" dirty="0" err="1" smtClean="0"/>
              <a:t>x_i</a:t>
            </a:r>
            <a:r>
              <a:rPr lang="en-US" dirty="0" smtClean="0"/>
              <a:t>)) * </a:t>
            </a:r>
            <a:r>
              <a:rPr lang="en-US" dirty="0" err="1" smtClean="0"/>
              <a:t>x</a:t>
            </a:r>
            <a:r>
              <a:rPr lang="en-US" dirty="0" err="1" smtClean="0"/>
              <a:t>_i</a:t>
            </a: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3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5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(Log) Linear Model – similar to Naïve Bayes</a:t>
            </a:r>
          </a:p>
          <a:p>
            <a:endParaRPr lang="en-US" dirty="0" smtClean="0"/>
          </a:p>
          <a:p>
            <a:r>
              <a:rPr lang="en-US" dirty="0" smtClean="0"/>
              <a:t>Doesn’t assume features are independent</a:t>
            </a:r>
          </a:p>
          <a:p>
            <a:endParaRPr lang="en-US" dirty="0"/>
          </a:p>
          <a:p>
            <a:r>
              <a:rPr lang="en-US" dirty="0" smtClean="0"/>
              <a:t>Correlated features don’t “double count”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47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feature function, f</a:t>
            </a:r>
          </a:p>
          <a:p>
            <a:pPr lvl="1"/>
            <a:r>
              <a:rPr lang="en-US" dirty="0" smtClean="0"/>
              <a:t>Input: Document, D</a:t>
            </a:r>
            <a:r>
              <a:rPr lang="en-US" dirty="0"/>
              <a:t> </a:t>
            </a:r>
            <a:r>
              <a:rPr lang="en-US" dirty="0" smtClean="0"/>
              <a:t>(a string)</a:t>
            </a:r>
          </a:p>
          <a:p>
            <a:pPr lvl="1"/>
            <a:r>
              <a:rPr lang="en-US" dirty="0" smtClean="0"/>
              <a:t>Output: Feature Vector,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891574"/>
            <a:ext cx="6121400" cy="302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67377" y="5557308"/>
            <a:ext cx="6609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Doesn’t have to be just “bag of words”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711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“feature templates” are used to generate many features at once</a:t>
            </a:r>
          </a:p>
          <a:p>
            <a:endParaRPr lang="en-US" dirty="0"/>
          </a:p>
          <a:p>
            <a:r>
              <a:rPr lang="en-US" dirty="0" smtClean="0"/>
              <a:t>For each word:</a:t>
            </a:r>
          </a:p>
          <a:p>
            <a:pPr lvl="1"/>
            <a:r>
              <a:rPr lang="en-US" dirty="0" smtClean="0"/>
              <a:t>${w}_count</a:t>
            </a:r>
          </a:p>
          <a:p>
            <a:pPr lvl="1"/>
            <a:r>
              <a:rPr lang="en-US" dirty="0" smtClean="0"/>
              <a:t>${w}_lowercase</a:t>
            </a:r>
          </a:p>
          <a:p>
            <a:pPr lvl="1"/>
            <a:r>
              <a:rPr lang="en-US" dirty="0" smtClean="0"/>
              <a:t>${w}_</a:t>
            </a:r>
            <a:r>
              <a:rPr lang="en-US" dirty="0" err="1" smtClean="0"/>
              <a:t>with_NOT_before_count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0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12181"/>
            <a:ext cx="8166100" cy="165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0" y="4711598"/>
            <a:ext cx="2540000" cy="16510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11981"/>
          </a:xfrm>
        </p:spPr>
        <p:txBody>
          <a:bodyPr/>
          <a:lstStyle/>
          <a:p>
            <a:r>
              <a:rPr lang="en-US" dirty="0" smtClean="0"/>
              <a:t>Compute Features: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4169171"/>
            <a:ext cx="8229600" cy="611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Assume we are given some weights: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4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74520"/>
          </a:xfrm>
        </p:spPr>
        <p:txBody>
          <a:bodyPr/>
          <a:lstStyle/>
          <a:p>
            <a:r>
              <a:rPr lang="en-US" dirty="0" smtClean="0"/>
              <a:t>Compute Features</a:t>
            </a:r>
          </a:p>
          <a:p>
            <a:r>
              <a:rPr lang="en-US" dirty="0" smtClean="0"/>
              <a:t>We are given some weights</a:t>
            </a:r>
          </a:p>
          <a:p>
            <a:r>
              <a:rPr lang="en-US" dirty="0" smtClean="0"/>
              <a:t>Compute 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3782241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8444</TotalTime>
  <Words>545</Words>
  <Application>Microsoft Macintosh PowerPoint</Application>
  <PresentationFormat>On-screen Show (4:3)</PresentationFormat>
  <Paragraphs>130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Logistic Regression</vt:lpstr>
      <vt:lpstr>Naïve Bayes Recap</vt:lpstr>
      <vt:lpstr>The problem with assuming conditional independence </vt:lpstr>
      <vt:lpstr>Logistic Regression</vt:lpstr>
      <vt:lpstr>What are “Features”?</vt:lpstr>
      <vt:lpstr>What are “Features”?</vt:lpstr>
      <vt:lpstr>Feature Templates</vt:lpstr>
      <vt:lpstr>Logistic Regression: Example</vt:lpstr>
      <vt:lpstr>Logistic Regression: Example</vt:lpstr>
      <vt:lpstr>Logistic Regression: Example</vt:lpstr>
      <vt:lpstr>The Logistic function</vt:lpstr>
      <vt:lpstr>The Dot Product</vt:lpstr>
      <vt:lpstr>PowerPoint Presentation</vt:lpstr>
      <vt:lpstr>Naïve Bayes as a log-linear model</vt:lpstr>
      <vt:lpstr>Naïve Bayes as a Log-Linear Model</vt:lpstr>
      <vt:lpstr>Naïve Bayes as a Log-Linear Model</vt:lpstr>
      <vt:lpstr>NB vs. LR</vt:lpstr>
      <vt:lpstr>NB vs. LR: Parameter Learning</vt:lpstr>
      <vt:lpstr>LR: Learning Weights</vt:lpstr>
      <vt:lpstr>Learning Weights</vt:lpstr>
      <vt:lpstr>Q: what parameters should we choose?</vt:lpstr>
      <vt:lpstr>Maximum Likelihood Estimation</vt:lpstr>
      <vt:lpstr>Maximum Likelihood Estimation</vt:lpstr>
      <vt:lpstr>Maximum Likelihood Estimation</vt:lpstr>
      <vt:lpstr>Gradient ascent</vt:lpstr>
      <vt:lpstr>Gradient ascent</vt:lpstr>
      <vt:lpstr>Gradient ascent</vt:lpstr>
      <vt:lpstr>Gradient ascent</vt:lpstr>
      <vt:lpstr>LR Gradient</vt:lpstr>
      <vt:lpstr>PowerPoint Presentation</vt:lpstr>
      <vt:lpstr>Logistic Regression: Pros and Cons</vt:lpstr>
      <vt:lpstr>NB &amp; LR</vt:lpstr>
      <vt:lpstr>Perceptron Algorithm</vt:lpstr>
      <vt:lpstr>Perceptron Algorithm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5539: NLP and IE for the Social Web</dc:title>
  <dc:creator>Alan</dc:creator>
  <cp:lastModifiedBy>Alan Ritter (MBO Partners)</cp:lastModifiedBy>
  <cp:revision>396</cp:revision>
  <cp:lastPrinted>2016-01-12T03:04:23Z</cp:lastPrinted>
  <dcterms:created xsi:type="dcterms:W3CDTF">2014-08-24T19:20:45Z</dcterms:created>
  <dcterms:modified xsi:type="dcterms:W3CDTF">2016-01-23T19:05:57Z</dcterms:modified>
</cp:coreProperties>
</file>

<file path=docProps/thumbnail.jpeg>
</file>